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BA5689D-C6D5-4E1B-9D09-1DD72807E73E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87824" autoAdjust="0"/>
  </p:normalViewPr>
  <p:slideViewPr>
    <p:cSldViewPr snapToGrid="0">
      <p:cViewPr varScale="1">
        <p:scale>
          <a:sx n="104" d="100"/>
          <a:sy n="104" d="100"/>
        </p:scale>
        <p:origin x="8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D555566-7B8C-4AA5-B0BE-AAF29D2AE7C9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43A95C7-AAD7-4F49-880B-FF0D5F04C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95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3A95C7-AAD7-4F49-880B-FF0D5F04C5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64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3A95C7-AAD7-4F49-880B-FF0D5F04C5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5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33A1B-2972-FDCC-A1BA-40BB61507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CAA956-168E-F7D7-41DD-04157E20B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6D811-8A61-D068-8ADA-2B3BF8434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E2938-F0F5-A1A9-5006-96290499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3F0C8-76A5-6AED-DEB3-39B4B5A3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3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B0C5-AB64-5B32-916C-A1E747107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3E4238-8911-B01B-3B94-C3DAD8973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5E39A-879A-E37A-7320-36F400D3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CC69C-71BC-D098-3B2E-D1E34703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49987-7E50-BF67-89C7-21B95442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7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50C8E6-54D0-CD41-3315-F67EC9102C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B8E42-E6D6-DBA9-225E-B1F92CD5E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4572A-29D9-9E6E-5FAE-D9881B888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64EC9-B1B5-CA2D-9797-62CC6346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82BA-E176-64EC-88AF-EB16B175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7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08540-FE3B-329A-1C72-94C1B6424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5840B-D30A-B493-52F9-A8812F3A7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06754-2092-FB55-2508-7FC0A5EE1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272C0-7CBB-465C-4D52-751F7B388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E53D9-2081-60E5-977C-D3BD6960E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8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E0A47-5C16-18BC-2581-AD7EEBCD3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4DF1C-0C8F-371B-58DB-26DB3F63E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35631-C44F-131C-D7C3-D0A02935B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1D45C-0D41-0DD4-2160-C5DE51649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4DA3D-8791-3B70-6901-3C0E5F8B5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3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AE588-5FEB-BED7-6483-F0DBC1982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336C6-F75A-329B-E10F-B142D1EB2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4080BD-F182-F5C1-0ADE-8886B8E29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5366B-B54D-29DD-4D98-54F5E70E1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813CE-BA04-350D-9EBE-FC16F426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E4BFB-8D79-C691-2FFE-116B1E3C4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2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1C5EB-1943-678D-AE03-0305DA62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52D50-DBFF-9968-7F70-B0EC65031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2C65B-6623-28E4-8200-D5844B2A3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351514-4D83-D780-7063-4088234D1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2EDD-D1B5-F8A0-3EB7-E4EB267DB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ABD6A-998F-E002-9C7C-A71C7F316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0675D9-0ECA-4011-36B8-22372840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D24503-B278-B2FF-3BCB-12B1E20BA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5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44E88-D9CD-905B-D3C0-133BA4D10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8EA04-18F4-CCF9-E7E0-C16199C8E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0ABDF9-6585-06CD-23ED-2550950C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502F3-D549-5ED8-F908-8FB7A95C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0622F5-09EF-E300-364A-248EAF7A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7642E-9597-24A6-99E8-9498D7D2D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13FD4-F037-B3A7-7FE5-B5B9A583D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9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8B50-A98D-1489-3935-D3DBB3C8A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FF458-D0BC-FADE-ACC4-BEF807BA4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2D353-BD6E-9B97-CF38-301C830B6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BBA8A-E541-FBCD-A50E-A53B19808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92CA0-22F9-4F09-EE05-F1C639D7B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27114-D66D-D412-8A4B-979997AE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0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F75DB-95AF-A807-A9D0-A61D10ABA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EDAC3-BB3D-F96D-B67B-3A7149B57D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B0209-DED8-C506-90EE-DE58E19C3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938C5-DB6D-0244-3179-72238B12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81956-D5F5-AB9C-791A-97A7108F6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B2DE8-201C-7681-E2BA-F8C619B0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7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2040EC-37EF-1279-F05F-8A445B69C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B2BC5-16D3-8896-CE5C-AFF6DDE88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8CCAA-FC87-4B86-1CF3-28E465BF0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27B7-33DC-493C-96B6-F7D5D715FBFB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A757D-8E1C-2783-8B4C-62A5761432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4FE3B-18D8-CB6D-F7D0-915E63AFFF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BEB33-D5B9-430A-9E09-AA77CE935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4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oopenva.org/courseware/lesson/1635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DF92C-1B17-9EAD-0321-5A1D77CE9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First Baptist Christian School </a:t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dirty="0">
                <a:latin typeface="Comic Sans MS" panose="030F0702030302020204" pitchFamily="66" charset="0"/>
              </a:rPr>
              <a:t>Year at a Glance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DBA37A-6C36-4B09-4A2A-4034AB990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800" dirty="0">
              <a:latin typeface="Comic Sans MS" panose="030F0702030302020204" pitchFamily="66" charset="0"/>
            </a:endParaRPr>
          </a:p>
          <a:p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Kindergarten</a:t>
            </a:r>
            <a:r>
              <a:rPr lang="en-US" sz="4800" dirty="0">
                <a:latin typeface="Comic Sans MS" panose="030F0702030302020204" pitchFamily="66" charset="0"/>
              </a:rPr>
              <a:t> 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Curriculum</a:t>
            </a:r>
            <a:r>
              <a:rPr lang="en-US" sz="4800" dirty="0"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06EE4D-B395-5DEC-CF27-488B0DF0C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97582" y="5142490"/>
            <a:ext cx="2057400" cy="137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849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43359-D79A-DCC3-8609-784F8880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036" y="-230909"/>
            <a:ext cx="10531764" cy="1463717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Kindergarten Math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81ED1CE-6824-1FFE-484F-72650FD4E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883915"/>
              </p:ext>
            </p:extLst>
          </p:nvPr>
        </p:nvGraphicFramePr>
        <p:xfrm>
          <a:off x="221673" y="683491"/>
          <a:ext cx="11600213" cy="58281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89581">
                  <a:extLst>
                    <a:ext uri="{9D8B030D-6E8A-4147-A177-3AD203B41FA5}">
                      <a16:colId xmlns:a16="http://schemas.microsoft.com/office/drawing/2014/main" val="2769538782"/>
                    </a:ext>
                  </a:extLst>
                </a:gridCol>
                <a:gridCol w="5810632">
                  <a:extLst>
                    <a:ext uri="{9D8B030D-6E8A-4147-A177-3AD203B41FA5}">
                      <a16:colId xmlns:a16="http://schemas.microsoft.com/office/drawing/2014/main" val="1723602614"/>
                    </a:ext>
                  </a:extLst>
                </a:gridCol>
              </a:tblGrid>
              <a:tr h="3160536"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1</a:t>
                      </a:r>
                    </a:p>
                    <a:p>
                      <a:pPr algn="ctr"/>
                      <a:endParaRPr lang="en-US" sz="1200" b="0" u="sng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Counting to 100 by 1’s, 5’s, and 10’s</a:t>
                      </a:r>
                    </a:p>
                    <a:p>
                      <a:pPr marL="285750" indent="-285750" algn="l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Recognizing, counting objects, and writing numbers 0-10</a:t>
                      </a:r>
                    </a:p>
                    <a:p>
                      <a:pPr marL="285750" indent="-285750" algn="l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Compares numbers</a:t>
                      </a:r>
                    </a:p>
                    <a:p>
                      <a:pPr marL="285750" indent="-285750" algn="l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Sorting</a:t>
                      </a:r>
                    </a:p>
                    <a:p>
                      <a:pPr marL="285750" indent="-285750" algn="l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Patterns </a:t>
                      </a:r>
                    </a:p>
                    <a:p>
                      <a:pPr marL="285750" indent="-285750" algn="l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2-D Shapes and attributes</a:t>
                      </a:r>
                    </a:p>
                    <a:p>
                      <a:pPr marL="285750" indent="-285750" algn="l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Sorting and classifying objects</a:t>
                      </a:r>
                    </a:p>
                    <a:p>
                      <a:pPr marL="285750" indent="-285750" algn="l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Decomposing numbers to 5</a:t>
                      </a:r>
                    </a:p>
                    <a:p>
                      <a:pPr marL="285750" indent="-285750" algn="l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Beginning addition </a:t>
                      </a:r>
                    </a:p>
                    <a:p>
                      <a:pPr marL="285750" indent="-285750" algn="l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 frames </a:t>
                      </a:r>
                    </a:p>
                    <a:p>
                      <a:pPr marL="0" indent="0" algn="l">
                        <a:buClrTx/>
                        <a:buFont typeface="Arial" panose="020B0604020202020204" pitchFamily="34" charset="0"/>
                        <a:buNone/>
                      </a:pPr>
                      <a:endParaRPr lang="en-US" sz="1200" b="0" u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2</a:t>
                      </a:r>
                    </a:p>
                    <a:p>
                      <a:pPr algn="ctr"/>
                      <a:endParaRPr lang="en-US" sz="1200" b="0" u="sng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Counting to 100 by 1’s, 2’s, 5’s, 10’s, and 25’s</a:t>
                      </a:r>
                      <a:r>
                        <a:rPr lang="en-US" sz="1200" b="0" u="sng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More and less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Identifying coins and their worth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Telling time to the hour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Counting objects &amp; writing numbers to 20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Graphing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Decomposing numbers to 10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Addition to 10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 bonds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Review and evaluate items in Quarter 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500707"/>
                  </a:ext>
                </a:extLst>
              </a:tr>
              <a:tr h="26676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   </a:t>
                      </a:r>
                      <a:r>
                        <a:rPr lang="en-US" sz="1200" u="sng" dirty="0">
                          <a:latin typeface="Comic Sans MS" panose="030F0702030302020204" pitchFamily="66" charset="0"/>
                        </a:rPr>
                        <a:t>Quarter 3</a:t>
                      </a:r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latin typeface="Comic Sans MS" panose="030F0702030302020204" pitchFamily="66" charset="0"/>
                        </a:rPr>
                        <a:t>Telling time to the hour and 1/2 hour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latin typeface="Comic Sans MS" panose="030F0702030302020204" pitchFamily="66" charset="0"/>
                        </a:rPr>
                        <a:t>Greater than, less than, and equal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latin typeface="Comic Sans MS" panose="030F0702030302020204" pitchFamily="66" charset="0"/>
                        </a:rPr>
                        <a:t>Word problems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latin typeface="Comic Sans MS" panose="030F0702030302020204" pitchFamily="66" charset="0"/>
                        </a:rPr>
                        <a:t>3-D shapes and attributes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latin typeface="Comic Sans MS" panose="030F0702030302020204" pitchFamily="66" charset="0"/>
                        </a:rPr>
                        <a:t>Given a number from 1-20, identify a number one more or one less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latin typeface="Comic Sans MS" panose="030F0702030302020204" pitchFamily="66" charset="0"/>
                        </a:rPr>
                        <a:t>Addition to 20 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latin typeface="Comic Sans MS" panose="030F0702030302020204" pitchFamily="66" charset="0"/>
                        </a:rPr>
                        <a:t>Beginning subtraction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latin typeface="Comic Sans MS" panose="030F0702030302020204" pitchFamily="66" charset="0"/>
                        </a:rPr>
                        <a:t>Measuring weight, height, volume, length, temperature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latin typeface="Comic Sans MS" panose="030F0702030302020204" pitchFamily="66" charset="0"/>
                        </a:rPr>
                        <a:t>Review and evaluate items in Quarters 1 &amp;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baseline="0" dirty="0">
                          <a:latin typeface="Comic Sans MS" panose="030F0702030302020204" pitchFamily="66" charset="0"/>
                        </a:rPr>
                        <a:t>Quarter 4</a:t>
                      </a:r>
                    </a:p>
                    <a:p>
                      <a:pPr algn="ctr"/>
                      <a:endParaRPr lang="en-US" sz="1200" u="sng" baseline="0" dirty="0"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Counting money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Positional words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Addition and subtraction to 20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Creating models using basic shapes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Counting backward from 20 by 1’s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Ask questions and answer them based on information, observations, and graphs to solve problems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Review and evaluate items in Quarters 1, 2, &amp; 3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5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025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EDB0E-8C6C-139E-43BD-83F96F664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794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Kindergarten Reading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7EE768-2716-FE59-0255-AD45979067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895767"/>
              </p:ext>
            </p:extLst>
          </p:nvPr>
        </p:nvGraphicFramePr>
        <p:xfrm>
          <a:off x="581891" y="832920"/>
          <a:ext cx="10335492" cy="573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7746">
                  <a:extLst>
                    <a:ext uri="{9D8B030D-6E8A-4147-A177-3AD203B41FA5}">
                      <a16:colId xmlns:a16="http://schemas.microsoft.com/office/drawing/2014/main" val="4037048952"/>
                    </a:ext>
                  </a:extLst>
                </a:gridCol>
                <a:gridCol w="5167746">
                  <a:extLst>
                    <a:ext uri="{9D8B030D-6E8A-4147-A177-3AD203B41FA5}">
                      <a16:colId xmlns:a16="http://schemas.microsoft.com/office/drawing/2014/main" val="1065808772"/>
                    </a:ext>
                  </a:extLst>
                </a:gridCol>
              </a:tblGrid>
              <a:tr h="2571833"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1</a:t>
                      </a:r>
                    </a:p>
                    <a:p>
                      <a:pPr algn="l"/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Students will begin learning to read using UFLI and Orton-Gillingham methods along with their decodables.  Also, we will be using A-Z reading books and Abeka readers.</a:t>
                      </a:r>
                    </a:p>
                    <a:p>
                      <a:pPr algn="l"/>
                      <a:endParaRPr lang="en-US" sz="12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Demonstrates concepts of print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Identifies upper/lower case letters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Identifies consonant sounds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Identifies vowel sounds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Identifies rhyming sounds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Heart word recognition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Comprehension, key ideas, details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Describe characters in a story and tell favorite part of the story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Decodables and leveled readers</a:t>
                      </a:r>
                    </a:p>
                    <a:p>
                      <a:pPr algn="ctr"/>
                      <a:endParaRPr lang="en-US" sz="1200" b="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2 </a:t>
                      </a:r>
                    </a:p>
                    <a:p>
                      <a:pPr algn="l"/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Students will begin learning to read using UFLI and Orton-Gillingham methods along with their decodables.  Also, we will be using A-Z reading books and Abeka readers.</a:t>
                      </a:r>
                    </a:p>
                    <a:p>
                      <a:pPr algn="l"/>
                      <a:endParaRPr lang="en-US" sz="12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Demonstrates concepts of print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Heart word recognition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Comprehension, key ideas, retelling the story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Fiction/Non-fiction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Describe setting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Ask and answer questions about text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States meaning of author, illustrator, and narrator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Blends and CVC words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Decodables and leveled readers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209459"/>
                  </a:ext>
                </a:extLst>
              </a:tr>
              <a:tr h="2903683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3</a:t>
                      </a:r>
                    </a:p>
                    <a:p>
                      <a:pPr algn="l"/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Students will begin learning to read using UFLI and Orton-Gillingham methods along with their decodables.  Also, we will be using A-Z reading books and Abeka readers.</a:t>
                      </a:r>
                    </a:p>
                    <a:p>
                      <a:pPr algn="l"/>
                      <a:endParaRPr lang="en-US" sz="120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Demonstrates concepts of print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Heart word recognition and spelling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Retells story with details, setting, problem, solution, characters, and  main idea using story maps and making personal connections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Discuss glossary, table of contents, headings, and icons to gather facts or information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Decodables and leveled readers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4</a:t>
                      </a:r>
                    </a:p>
                    <a:p>
                      <a:pPr algn="l"/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Students will begin learning to read using UFLI and Orton-Gillingham methods along with their decodables.  Also, we will be using A-Z reading books and Abeka readers.</a:t>
                      </a:r>
                    </a:p>
                    <a:p>
                      <a:pPr algn="l"/>
                      <a:endParaRPr lang="en-US" sz="120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Demonstrates concepts of print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Heart word recognition, spelling, and writing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Answer questions about unknown words in a text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Reading comprehension with main topic &amp; ideas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Listening to and reading informational texts and listing key details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Decodables and leveled readers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20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US" sz="120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470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75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5960-8CFC-5AEC-5942-A38ACBCE9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036" y="-110836"/>
            <a:ext cx="10531764" cy="1085058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Kindergarten Writing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A0A4A76-2C05-ADB9-5FE3-FB87D39690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785137"/>
              </p:ext>
            </p:extLst>
          </p:nvPr>
        </p:nvGraphicFramePr>
        <p:xfrm>
          <a:off x="969818" y="646546"/>
          <a:ext cx="10383982" cy="5948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1991">
                  <a:extLst>
                    <a:ext uri="{9D8B030D-6E8A-4147-A177-3AD203B41FA5}">
                      <a16:colId xmlns:a16="http://schemas.microsoft.com/office/drawing/2014/main" val="2764121776"/>
                    </a:ext>
                  </a:extLst>
                </a:gridCol>
                <a:gridCol w="5191991">
                  <a:extLst>
                    <a:ext uri="{9D8B030D-6E8A-4147-A177-3AD203B41FA5}">
                      <a16:colId xmlns:a16="http://schemas.microsoft.com/office/drawing/2014/main" val="2507214433"/>
                    </a:ext>
                  </a:extLst>
                </a:gridCol>
              </a:tblGrid>
              <a:tr h="3043576"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1</a:t>
                      </a:r>
                    </a:p>
                    <a:p>
                      <a:pPr algn="ctr"/>
                      <a:endParaRPr lang="en-US" sz="1200" b="0" u="sng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Writes first name and working on last name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Works on accurately printing upper &amp; lowercase letters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Begins to write his/her own narrative story using drawing, dictating, and writing initial and/or final consonant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Works on putting spaces between words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Works on capitalizing first word in a sentence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US" sz="1200" u="sng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2</a:t>
                      </a:r>
                    </a:p>
                    <a:p>
                      <a:pPr algn="ctr"/>
                      <a:endParaRPr lang="en-US" sz="1200" b="0" u="sng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Writes first and last name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Works to accurately print upper and lowercase letters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Starting to create short sentences using phonetic spelling, spacing, and punctuation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Working on narrative writing with event sequence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Adding verbs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Discussing 5 Star sentences (capital at beginning, spaces between words, punctuation, makes sense, and written neatly)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501735"/>
                  </a:ext>
                </a:extLst>
              </a:tr>
              <a:tr h="2904642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3</a:t>
                      </a:r>
                    </a:p>
                    <a:p>
                      <a:pPr algn="ctr"/>
                      <a:endParaRPr lang="en-US" sz="120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Accurately prints most upper/lowercase letters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Identifies and uses different forms of punctuation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Capitalizes the first word in a sentence and the pronoun “I”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Uses some correct spelling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Develops 5 Star sentences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Introduction to opinion and persuasive writings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Rough drafts and publishing stories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20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20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4</a:t>
                      </a:r>
                    </a:p>
                    <a:p>
                      <a:pPr algn="ctr"/>
                      <a:endParaRPr lang="en-US" sz="120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Accurately prints upper and lowercase letters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Starts to create short 5 Star sentences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Develops imaginative stories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Writes informational stories by naming what they are writing about and providing some information on it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Rough drafts and publishing stories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20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20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20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5771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85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FD0F6-9382-6399-F902-0B2A11F6D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636" y="-83127"/>
            <a:ext cx="10430164" cy="1350613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Kindergarten Science and Social Studies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E9E5E66-D40E-F35A-BB65-2E6DF468B8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992147"/>
              </p:ext>
            </p:extLst>
          </p:nvPr>
        </p:nvGraphicFramePr>
        <p:xfrm>
          <a:off x="1052944" y="785091"/>
          <a:ext cx="10300856" cy="5837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428">
                  <a:extLst>
                    <a:ext uri="{9D8B030D-6E8A-4147-A177-3AD203B41FA5}">
                      <a16:colId xmlns:a16="http://schemas.microsoft.com/office/drawing/2014/main" val="677832789"/>
                    </a:ext>
                  </a:extLst>
                </a:gridCol>
                <a:gridCol w="5150428">
                  <a:extLst>
                    <a:ext uri="{9D8B030D-6E8A-4147-A177-3AD203B41FA5}">
                      <a16:colId xmlns:a16="http://schemas.microsoft.com/office/drawing/2014/main" val="2137298691"/>
                    </a:ext>
                  </a:extLst>
                </a:gridCol>
              </a:tblGrid>
              <a:tr h="2439502"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1</a:t>
                      </a:r>
                    </a:p>
                    <a:p>
                      <a:pPr algn="ctr"/>
                      <a:endParaRPr lang="en-US" sz="1200" b="0" u="sng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Rules and Procedures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All About Me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Community Helpers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Weather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Seasons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America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What is a good citizen?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Sink &amp; float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Magnets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2</a:t>
                      </a:r>
                    </a:p>
                    <a:p>
                      <a:pPr algn="ctr"/>
                      <a:endParaRPr lang="en-US" sz="1200" b="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America continued and US Symbols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Georgia Studies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Pumpkins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Columbus Day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Rocks and Geology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Five Senses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Veterans Day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Thanksgiving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Christmas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9929375"/>
                  </a:ext>
                </a:extLst>
              </a:tr>
              <a:tr h="3397880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3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President’s Day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Martin Luther King, Jr.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George Washington Carver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U.S. Monuments &amp; Washington Monument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Day &amp; Night Sky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Space – planets, sun, moon, and stars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Insects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Plants, seeds, water, air, and soil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Children of the World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baseline="0" dirty="0">
                          <a:latin typeface="Comic Sans MS" panose="030F0702030302020204" pitchFamily="66" charset="0"/>
                        </a:rPr>
                        <a:t>Quarter 4</a:t>
                      </a:r>
                    </a:p>
                    <a:p>
                      <a:pPr algn="ctr"/>
                      <a:endParaRPr lang="en-US" sz="1200" u="sng" baseline="0" dirty="0"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Children of the World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Money – used to purchase goods and services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Mapping skills – address, city, county, state, country, continent, planet, globe, using a key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Living and non-living things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Similarities/differences of offspring to their parents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Animal studies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Zoo Animals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Farm Animals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>
                          <a:latin typeface="Comic Sans MS" panose="030F0702030302020204" pitchFamily="66" charset="0"/>
                        </a:rPr>
                        <a:t>Ocean Animals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33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744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23478-ED57-92A2-1F4C-C93C08A7D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9129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Kindergarten Bible Study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5E51A2B-6DFB-6143-C31F-21E795287A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380144"/>
              </p:ext>
            </p:extLst>
          </p:nvPr>
        </p:nvGraphicFramePr>
        <p:xfrm>
          <a:off x="923636" y="785091"/>
          <a:ext cx="10430164" cy="5837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5082">
                  <a:extLst>
                    <a:ext uri="{9D8B030D-6E8A-4147-A177-3AD203B41FA5}">
                      <a16:colId xmlns:a16="http://schemas.microsoft.com/office/drawing/2014/main" val="703449447"/>
                    </a:ext>
                  </a:extLst>
                </a:gridCol>
                <a:gridCol w="5215082">
                  <a:extLst>
                    <a:ext uri="{9D8B030D-6E8A-4147-A177-3AD203B41FA5}">
                      <a16:colId xmlns:a16="http://schemas.microsoft.com/office/drawing/2014/main" val="3231948271"/>
                    </a:ext>
                  </a:extLst>
                </a:gridCol>
              </a:tblGrid>
              <a:tr h="3054796"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1</a:t>
                      </a:r>
                    </a:p>
                    <a:p>
                      <a:pPr algn="ctr"/>
                      <a:endParaRPr lang="en-US" sz="1200" b="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Creation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Adam and Eve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Noah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Abraham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Isaac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Joseph &amp; His Brothers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Moses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Samson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2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2 </a:t>
                      </a:r>
                    </a:p>
                    <a:p>
                      <a:pPr algn="ctr"/>
                      <a:endParaRPr lang="en-US" sz="1200" b="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Samuel – Young and Old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David &amp; Goliath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David &amp; Johnathon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Giving Thanks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David &amp; Mephibosheth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Esther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Fiery Furnace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Birth of Jesus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8084585"/>
                  </a:ext>
                </a:extLst>
              </a:tr>
              <a:tr h="2782586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3</a:t>
                      </a:r>
                    </a:p>
                    <a:p>
                      <a:pPr algn="ctr"/>
                      <a:endParaRPr lang="en-US" sz="120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Daniel and the Lion’s Den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Jonah and the Whale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Birth of John and Jesus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John the Baptist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Jesus and the Disciples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Jesus Calms a Storm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Parable of the Sower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4 </a:t>
                      </a:r>
                    </a:p>
                    <a:p>
                      <a:pPr algn="ctr"/>
                      <a:endParaRPr lang="en-US" sz="1200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Good Samaritan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Ten Lepers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Jesus &amp; the Children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Jesus’ Crucifixion &amp; Resurrection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Lazarus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Zacchaeus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Peter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Paul &amp; Silas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Paul &amp; the Shipwreck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3979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99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0D1C8-6E63-DB01-C298-C8B66695A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8887"/>
            <a:ext cx="10515600" cy="1249378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Kindergarten Memory Verses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C899D06-750A-EEE4-B7C2-ACD81547FC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517311"/>
              </p:ext>
            </p:extLst>
          </p:nvPr>
        </p:nvGraphicFramePr>
        <p:xfrm>
          <a:off x="838200" y="1825625"/>
          <a:ext cx="10515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43955658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481691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1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Luke 1:37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John 14:14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Proverbs 17:17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2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2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2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Colossians 4:2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Malachi 3:1a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1490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3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Mark 1:11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John 10:27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4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James 1:22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Matthew 7:12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 John 4:11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849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1022</Words>
  <Application>Microsoft Office PowerPoint</Application>
  <PresentationFormat>Widescreen</PresentationFormat>
  <Paragraphs>228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First Baptist Christian School  Year at a Glance </vt:lpstr>
      <vt:lpstr>Kindergarten Math </vt:lpstr>
      <vt:lpstr>Kindergarten Reading </vt:lpstr>
      <vt:lpstr>Kindergarten Writing </vt:lpstr>
      <vt:lpstr>Kindergarten Science and Social Studies </vt:lpstr>
      <vt:lpstr>Kindergarten Bible Study </vt:lpstr>
      <vt:lpstr>Kindergarten Memory Verses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Bob McFather</dc:creator>
  <cp:lastModifiedBy>Bob McFather</cp:lastModifiedBy>
  <cp:revision>37</cp:revision>
  <cp:lastPrinted>2024-06-19T20:30:37Z</cp:lastPrinted>
  <dcterms:created xsi:type="dcterms:W3CDTF">2024-06-14T20:31:58Z</dcterms:created>
  <dcterms:modified xsi:type="dcterms:W3CDTF">2024-06-19T20:31:17Z</dcterms:modified>
</cp:coreProperties>
</file>